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1" r:id="rId5"/>
    <p:sldId id="258" r:id="rId6"/>
    <p:sldId id="259" r:id="rId7"/>
    <p:sldId id="260" r:id="rId8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57C770-A331-49D2-AA6F-AEE31A719ED7}" type="doc">
      <dgm:prSet loTypeId="urn:microsoft.com/office/officeart/2005/8/layout/chevron1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3D961E7-D2F5-4CC8-A866-7292C2B11C12}">
      <dgm:prSet phldrT="[Text]" phldr="0"/>
      <dgm:spPr/>
      <dgm:t>
        <a:bodyPr/>
        <a:lstStyle/>
        <a:p>
          <a:pPr rtl="0"/>
          <a:r>
            <a:rPr lang="en-GB" dirty="0">
              <a:latin typeface="Calibri Light" panose="020F0302020204030204"/>
            </a:rPr>
            <a:t>CO2 meter</a:t>
          </a:r>
          <a:endParaRPr lang="en-GB" dirty="0"/>
        </a:p>
      </dgm:t>
    </dgm:pt>
    <dgm:pt modelId="{D26E623E-0DC7-4FDB-9277-AC173C8B230A}" cxnId="{EE9A501E-7C84-4130-A664-54942984C5B4}" type="parTrans">
      <dgm:prSet/>
      <dgm:spPr/>
      <dgm:t>
        <a:bodyPr/>
        <a:lstStyle/>
        <a:p>
          <a:endParaRPr lang="en-GB"/>
        </a:p>
      </dgm:t>
    </dgm:pt>
    <dgm:pt modelId="{3DDBE4AA-26AF-4402-B7BB-BE2C48CBB6E1}" cxnId="{EE9A501E-7C84-4130-A664-54942984C5B4}" type="sibTrans">
      <dgm:prSet/>
      <dgm:spPr/>
      <dgm:t>
        <a:bodyPr/>
        <a:lstStyle/>
        <a:p>
          <a:endParaRPr lang="en-GB"/>
        </a:p>
      </dgm:t>
    </dgm:pt>
    <dgm:pt modelId="{3470B9B3-BD08-4F5F-9918-A366E2063F02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data</a:t>
          </a:r>
          <a:endParaRPr lang="en-GB" dirty="0"/>
        </a:p>
      </dgm:t>
    </dgm:pt>
    <dgm:pt modelId="{7D90582C-76BE-47D7-BE90-537F62F54870}" cxnId="{732CCD8E-9AEA-4652-A273-4AB25EEE181F}" type="parTrans">
      <dgm:prSet/>
      <dgm:spPr/>
      <dgm:t>
        <a:bodyPr/>
        <a:lstStyle/>
        <a:p>
          <a:endParaRPr lang="en-GB"/>
        </a:p>
      </dgm:t>
    </dgm:pt>
    <dgm:pt modelId="{B2BF3724-D46B-47D1-90C5-8F8D0B7129FB}" cxnId="{732CCD8E-9AEA-4652-A273-4AB25EEE181F}" type="sibTrans">
      <dgm:prSet/>
      <dgm:spPr/>
      <dgm:t>
        <a:bodyPr/>
        <a:lstStyle/>
        <a:p>
          <a:endParaRPr lang="en-GB"/>
        </a:p>
      </dgm:t>
    </dgm:pt>
    <dgm:pt modelId="{77A68128-6FF0-4E83-92AE-43C4F7AD8987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database</a:t>
          </a:r>
          <a:endParaRPr lang="en-GB" dirty="0"/>
        </a:p>
      </dgm:t>
    </dgm:pt>
    <dgm:pt modelId="{4D224C71-35E9-47D9-A07B-5A0F42C43E68}" cxnId="{27C99118-2EEC-44EE-A261-A156FCEDB791}" type="parTrans">
      <dgm:prSet/>
      <dgm:spPr/>
      <dgm:t>
        <a:bodyPr/>
        <a:lstStyle/>
        <a:p>
          <a:endParaRPr lang="en-GB"/>
        </a:p>
      </dgm:t>
    </dgm:pt>
    <dgm:pt modelId="{866469FF-63E3-4063-A51E-6C96E223B86D}" cxnId="{27C99118-2EEC-44EE-A261-A156FCEDB791}" type="sibTrans">
      <dgm:prSet/>
      <dgm:spPr/>
      <dgm:t>
        <a:bodyPr/>
        <a:lstStyle/>
        <a:p>
          <a:endParaRPr lang="en-GB"/>
        </a:p>
      </dgm:t>
    </dgm:pt>
    <dgm:pt modelId="{808BB017-5821-4911-9D5A-094AA5B67570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app</a:t>
          </a:r>
          <a:endParaRPr lang="en-GB" dirty="0"/>
        </a:p>
      </dgm:t>
    </dgm:pt>
    <dgm:pt modelId="{28688455-FCB7-42AD-86AE-E4C582D1BB90}" cxnId="{3D9D9192-A34D-4451-9B95-0D6663D72ED9}" type="parTrans">
      <dgm:prSet/>
      <dgm:spPr/>
      <dgm:t>
        <a:bodyPr/>
        <a:lstStyle/>
        <a:p>
          <a:endParaRPr lang="en-GB"/>
        </a:p>
      </dgm:t>
    </dgm:pt>
    <dgm:pt modelId="{C60532BB-0680-4E6B-8A0E-300C06B22117}" cxnId="{3D9D9192-A34D-4451-9B95-0D6663D72ED9}" type="sibTrans">
      <dgm:prSet/>
      <dgm:spPr/>
      <dgm:t>
        <a:bodyPr/>
        <a:lstStyle/>
        <a:p>
          <a:endParaRPr lang="en-GB"/>
        </a:p>
      </dgm:t>
    </dgm:pt>
    <dgm:pt modelId="{30214C8C-6B72-4131-920E-ACF916DA9236}">
      <dgm:prSet phldrT="[Text]" phldr="0"/>
      <dgm:spPr/>
      <dgm:t>
        <a:bodyPr/>
        <a:lstStyle/>
        <a:p>
          <a:r>
            <a:rPr lang="en-GB" dirty="0">
              <a:latin typeface="Calibri Light" panose="020F0302020204030204"/>
            </a:rPr>
            <a:t>user</a:t>
          </a:r>
          <a:endParaRPr lang="en-GB" dirty="0"/>
        </a:p>
      </dgm:t>
    </dgm:pt>
    <dgm:pt modelId="{047035D4-9F6F-4FA4-B41A-A4ABA3D56509}" cxnId="{887D8D0B-0D6D-4448-886C-2E81B416860F}" type="parTrans">
      <dgm:prSet/>
      <dgm:spPr/>
      <dgm:t>
        <a:bodyPr/>
        <a:lstStyle/>
        <a:p>
          <a:endParaRPr lang="en-GB"/>
        </a:p>
      </dgm:t>
    </dgm:pt>
    <dgm:pt modelId="{3D691405-C301-46FF-AAC7-80689C029661}" cxnId="{887D8D0B-0D6D-4448-886C-2E81B416860F}" type="sibTrans">
      <dgm:prSet/>
      <dgm:spPr/>
      <dgm:t>
        <a:bodyPr/>
        <a:lstStyle/>
        <a:p>
          <a:endParaRPr lang="en-GB"/>
        </a:p>
      </dgm:t>
    </dgm:pt>
    <dgm:pt modelId="{3EFFF462-7DAC-4567-A76E-DCB2A546F757}" type="pres">
      <dgm:prSet presAssocID="{BE57C770-A331-49D2-AA6F-AEE31A719ED7}" presName="Name0" presStyleCnt="0">
        <dgm:presLayoutVars>
          <dgm:dir/>
          <dgm:animLvl val="lvl"/>
          <dgm:resizeHandles val="exact"/>
        </dgm:presLayoutVars>
      </dgm:prSet>
      <dgm:spPr/>
    </dgm:pt>
    <dgm:pt modelId="{9B6C915D-6A2C-4704-A96B-97392A8A8DAB}" type="pres">
      <dgm:prSet presAssocID="{73D961E7-D2F5-4CC8-A866-7292C2B11C1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380DB06-C04D-43BE-A412-D53526BEC9B5}" type="pres">
      <dgm:prSet presAssocID="{3DDBE4AA-26AF-4402-B7BB-BE2C48CBB6E1}" presName="parTxOnlySpace" presStyleCnt="0"/>
      <dgm:spPr/>
    </dgm:pt>
    <dgm:pt modelId="{3F134816-6DF0-4445-B262-57CEDC53461E}" type="pres">
      <dgm:prSet presAssocID="{3470B9B3-BD08-4F5F-9918-A366E2063F0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41BA6792-B0F4-429E-9831-A4881A10887A}" type="pres">
      <dgm:prSet presAssocID="{B2BF3724-D46B-47D1-90C5-8F8D0B7129FB}" presName="parTxOnlySpace" presStyleCnt="0"/>
      <dgm:spPr/>
    </dgm:pt>
    <dgm:pt modelId="{39F32730-C4F1-4733-91F6-4F2E32861E22}" type="pres">
      <dgm:prSet presAssocID="{77A68128-6FF0-4E83-92AE-43C4F7AD898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C4B385A5-D453-450C-8AC9-2F7030E6B55C}" type="pres">
      <dgm:prSet presAssocID="{866469FF-63E3-4063-A51E-6C96E223B86D}" presName="parTxOnlySpace" presStyleCnt="0"/>
      <dgm:spPr/>
    </dgm:pt>
    <dgm:pt modelId="{370766C9-F400-48A7-B36A-5B44DD4A1704}" type="pres">
      <dgm:prSet presAssocID="{808BB017-5821-4911-9D5A-094AA5B67570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E1B08C4-A2C1-4E95-8846-41185387102A}" type="pres">
      <dgm:prSet presAssocID="{C60532BB-0680-4E6B-8A0E-300C06B22117}" presName="parTxOnlySpace" presStyleCnt="0"/>
      <dgm:spPr/>
    </dgm:pt>
    <dgm:pt modelId="{0BD6786E-4CA1-4E11-B2F5-5A8A9E6E19C9}" type="pres">
      <dgm:prSet presAssocID="{30214C8C-6B72-4131-920E-ACF916DA9236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87D8D0B-0D6D-4448-886C-2E81B416860F}" srcId="{BE57C770-A331-49D2-AA6F-AEE31A719ED7}" destId="{30214C8C-6B72-4131-920E-ACF916DA9236}" srcOrd="4" destOrd="0" parTransId="{047035D4-9F6F-4FA4-B41A-A4ABA3D56509}" sibTransId="{3D691405-C301-46FF-AAC7-80689C029661}"/>
    <dgm:cxn modelId="{27C99118-2EEC-44EE-A261-A156FCEDB791}" srcId="{BE57C770-A331-49D2-AA6F-AEE31A719ED7}" destId="{77A68128-6FF0-4E83-92AE-43C4F7AD8987}" srcOrd="2" destOrd="0" parTransId="{4D224C71-35E9-47D9-A07B-5A0F42C43E68}" sibTransId="{866469FF-63E3-4063-A51E-6C96E223B86D}"/>
    <dgm:cxn modelId="{09A7AD19-09B7-411E-B92D-642384DB3CDE}" type="presOf" srcId="{808BB017-5821-4911-9D5A-094AA5B67570}" destId="{370766C9-F400-48A7-B36A-5B44DD4A1704}" srcOrd="0" destOrd="0" presId="urn:microsoft.com/office/officeart/2005/8/layout/chevron1"/>
    <dgm:cxn modelId="{EE9A501E-7C84-4130-A664-54942984C5B4}" srcId="{BE57C770-A331-49D2-AA6F-AEE31A719ED7}" destId="{73D961E7-D2F5-4CC8-A866-7292C2B11C12}" srcOrd="0" destOrd="0" parTransId="{D26E623E-0DC7-4FDB-9277-AC173C8B230A}" sibTransId="{3DDBE4AA-26AF-4402-B7BB-BE2C48CBB6E1}"/>
    <dgm:cxn modelId="{3350142A-86A3-4313-9637-DBB246CA3981}" type="presOf" srcId="{BE57C770-A331-49D2-AA6F-AEE31A719ED7}" destId="{3EFFF462-7DAC-4567-A76E-DCB2A546F757}" srcOrd="0" destOrd="0" presId="urn:microsoft.com/office/officeart/2005/8/layout/chevron1"/>
    <dgm:cxn modelId="{71C47A6E-0F7B-4EA7-AD53-13942999B3C9}" type="presOf" srcId="{73D961E7-D2F5-4CC8-A866-7292C2B11C12}" destId="{9B6C915D-6A2C-4704-A96B-97392A8A8DAB}" srcOrd="0" destOrd="0" presId="urn:microsoft.com/office/officeart/2005/8/layout/chevron1"/>
    <dgm:cxn modelId="{EBB8E57E-399F-4C82-A12D-8F02A4F29CC8}" type="presOf" srcId="{3470B9B3-BD08-4F5F-9918-A366E2063F02}" destId="{3F134816-6DF0-4445-B262-57CEDC53461E}" srcOrd="0" destOrd="0" presId="urn:microsoft.com/office/officeart/2005/8/layout/chevron1"/>
    <dgm:cxn modelId="{732CCD8E-9AEA-4652-A273-4AB25EEE181F}" srcId="{BE57C770-A331-49D2-AA6F-AEE31A719ED7}" destId="{3470B9B3-BD08-4F5F-9918-A366E2063F02}" srcOrd="1" destOrd="0" parTransId="{7D90582C-76BE-47D7-BE90-537F62F54870}" sibTransId="{B2BF3724-D46B-47D1-90C5-8F8D0B7129FB}"/>
    <dgm:cxn modelId="{3D9D9192-A34D-4451-9B95-0D6663D72ED9}" srcId="{BE57C770-A331-49D2-AA6F-AEE31A719ED7}" destId="{808BB017-5821-4911-9D5A-094AA5B67570}" srcOrd="3" destOrd="0" parTransId="{28688455-FCB7-42AD-86AE-E4C582D1BB90}" sibTransId="{C60532BB-0680-4E6B-8A0E-300C06B22117}"/>
    <dgm:cxn modelId="{98D972A4-04D5-4C21-B683-6191B68D322B}" type="presOf" srcId="{77A68128-6FF0-4E83-92AE-43C4F7AD8987}" destId="{39F32730-C4F1-4733-91F6-4F2E32861E22}" srcOrd="0" destOrd="0" presId="urn:microsoft.com/office/officeart/2005/8/layout/chevron1"/>
    <dgm:cxn modelId="{E07612ED-5440-4C48-864C-37BC2DBD02E6}" type="presOf" srcId="{30214C8C-6B72-4131-920E-ACF916DA9236}" destId="{0BD6786E-4CA1-4E11-B2F5-5A8A9E6E19C9}" srcOrd="0" destOrd="0" presId="urn:microsoft.com/office/officeart/2005/8/layout/chevron1"/>
    <dgm:cxn modelId="{88819156-4ABB-4497-9F0A-FB942F22DF81}" type="presParOf" srcId="{3EFFF462-7DAC-4567-A76E-DCB2A546F757}" destId="{9B6C915D-6A2C-4704-A96B-97392A8A8DAB}" srcOrd="0" destOrd="0" presId="urn:microsoft.com/office/officeart/2005/8/layout/chevron1"/>
    <dgm:cxn modelId="{FB5C2339-9526-4799-915B-6DB1DCBFED5A}" type="presParOf" srcId="{3EFFF462-7DAC-4567-A76E-DCB2A546F757}" destId="{7380DB06-C04D-43BE-A412-D53526BEC9B5}" srcOrd="1" destOrd="0" presId="urn:microsoft.com/office/officeart/2005/8/layout/chevron1"/>
    <dgm:cxn modelId="{5A4918E8-9DCB-43AF-B794-84C4BA0E32E0}" type="presParOf" srcId="{3EFFF462-7DAC-4567-A76E-DCB2A546F757}" destId="{3F134816-6DF0-4445-B262-57CEDC53461E}" srcOrd="2" destOrd="0" presId="urn:microsoft.com/office/officeart/2005/8/layout/chevron1"/>
    <dgm:cxn modelId="{23981BC0-AB9D-47D8-ADE5-81D892D889D2}" type="presParOf" srcId="{3EFFF462-7DAC-4567-A76E-DCB2A546F757}" destId="{41BA6792-B0F4-429E-9831-A4881A10887A}" srcOrd="3" destOrd="0" presId="urn:microsoft.com/office/officeart/2005/8/layout/chevron1"/>
    <dgm:cxn modelId="{85AA2CF4-977F-4B90-9AC6-F6A06335C2FD}" type="presParOf" srcId="{3EFFF462-7DAC-4567-A76E-DCB2A546F757}" destId="{39F32730-C4F1-4733-91F6-4F2E32861E22}" srcOrd="4" destOrd="0" presId="urn:microsoft.com/office/officeart/2005/8/layout/chevron1"/>
    <dgm:cxn modelId="{704C0658-1533-45BB-A329-1F16A8E2F410}" type="presParOf" srcId="{3EFFF462-7DAC-4567-A76E-DCB2A546F757}" destId="{C4B385A5-D453-450C-8AC9-2F7030E6B55C}" srcOrd="5" destOrd="0" presId="urn:microsoft.com/office/officeart/2005/8/layout/chevron1"/>
    <dgm:cxn modelId="{A3D0143B-30EA-4531-AFCA-6CC797AE8985}" type="presParOf" srcId="{3EFFF462-7DAC-4567-A76E-DCB2A546F757}" destId="{370766C9-F400-48A7-B36A-5B44DD4A1704}" srcOrd="6" destOrd="0" presId="urn:microsoft.com/office/officeart/2005/8/layout/chevron1"/>
    <dgm:cxn modelId="{DAA458A1-2FBB-40C1-9C39-38704720B5E7}" type="presParOf" srcId="{3EFFF462-7DAC-4567-A76E-DCB2A546F757}" destId="{4E1B08C4-A2C1-4E95-8846-41185387102A}" srcOrd="7" destOrd="0" presId="urn:microsoft.com/office/officeart/2005/8/layout/chevron1"/>
    <dgm:cxn modelId="{0BA28ED5-5736-4BDE-AF4B-E674E507BE22}" type="presParOf" srcId="{3EFFF462-7DAC-4567-A76E-DCB2A546F757}" destId="{0BD6786E-4CA1-4E11-B2F5-5A8A9E6E19C9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6C915D-6A2C-4704-A96B-97392A8A8DAB}">
      <dsp:nvSpPr>
        <dsp:cNvPr id="0" name=""/>
        <dsp:cNvSpPr/>
      </dsp:nvSpPr>
      <dsp:spPr>
        <a:xfrm>
          <a:off x="2342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CO2 meter</a:t>
          </a:r>
          <a:endParaRPr lang="en-GB" sz="2400" kern="1200" dirty="0"/>
        </a:p>
      </dsp:txBody>
      <dsp:txXfrm>
        <a:off x="419254" y="1110948"/>
        <a:ext cx="1250734" cy="833823"/>
      </dsp:txXfrm>
    </dsp:sp>
    <dsp:sp modelId="{3F134816-6DF0-4445-B262-57CEDC53461E}">
      <dsp:nvSpPr>
        <dsp:cNvPr id="0" name=""/>
        <dsp:cNvSpPr/>
      </dsp:nvSpPr>
      <dsp:spPr>
        <a:xfrm>
          <a:off x="1878444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data</a:t>
          </a:r>
          <a:endParaRPr lang="en-GB" sz="2400" kern="1200" dirty="0"/>
        </a:p>
      </dsp:txBody>
      <dsp:txXfrm>
        <a:off x="2295356" y="1110948"/>
        <a:ext cx="1250734" cy="833823"/>
      </dsp:txXfrm>
    </dsp:sp>
    <dsp:sp modelId="{39F32730-C4F1-4733-91F6-4F2E32861E22}">
      <dsp:nvSpPr>
        <dsp:cNvPr id="0" name=""/>
        <dsp:cNvSpPr/>
      </dsp:nvSpPr>
      <dsp:spPr>
        <a:xfrm>
          <a:off x="3754546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database</a:t>
          </a:r>
          <a:endParaRPr lang="en-GB" sz="2400" kern="1200" dirty="0"/>
        </a:p>
      </dsp:txBody>
      <dsp:txXfrm>
        <a:off x="4171458" y="1110948"/>
        <a:ext cx="1250734" cy="833823"/>
      </dsp:txXfrm>
    </dsp:sp>
    <dsp:sp modelId="{370766C9-F400-48A7-B36A-5B44DD4A1704}">
      <dsp:nvSpPr>
        <dsp:cNvPr id="0" name=""/>
        <dsp:cNvSpPr/>
      </dsp:nvSpPr>
      <dsp:spPr>
        <a:xfrm>
          <a:off x="5630648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app</a:t>
          </a:r>
          <a:endParaRPr lang="en-GB" sz="2400" kern="1200" dirty="0"/>
        </a:p>
      </dsp:txBody>
      <dsp:txXfrm>
        <a:off x="6047560" y="1110948"/>
        <a:ext cx="1250734" cy="833823"/>
      </dsp:txXfrm>
    </dsp:sp>
    <dsp:sp modelId="{0BD6786E-4CA1-4E11-B2F5-5A8A9E6E19C9}">
      <dsp:nvSpPr>
        <dsp:cNvPr id="0" name=""/>
        <dsp:cNvSpPr/>
      </dsp:nvSpPr>
      <dsp:spPr>
        <a:xfrm>
          <a:off x="7506750" y="1110948"/>
          <a:ext cx="2084557" cy="833823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Calibri Light" panose="020F0302020204030204"/>
            </a:rPr>
            <a:t>user</a:t>
          </a:r>
          <a:endParaRPr lang="en-GB" sz="2400" kern="1200" dirty="0"/>
        </a:p>
      </dsp:txBody>
      <dsp:txXfrm>
        <a:off x="7923662" y="1110948"/>
        <a:ext cx="1250734" cy="833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microsoft.com/office/2007/relationships/diagramDrawing" Target="../diagrams/drawing1.xml"/><Relationship Id="rId7" Type="http://schemas.openxmlformats.org/officeDocument/2006/relationships/diagramColors" Target="../diagrams/colors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0910" y="349885"/>
            <a:ext cx="10113645" cy="5097780"/>
          </a:xfrm>
        </p:spPr>
        <p:txBody>
          <a:bodyPr>
            <a:normAutofit/>
          </a:bodyPr>
          <a:p>
            <a:pPr algn="ctr"/>
            <a:r>
              <a:rPr lang="en-IN" altLang="en-GB" sz="7200"/>
              <a:t>Social Distancing</a:t>
            </a:r>
            <a:br>
              <a:rPr lang="en-IN" altLang="en-GB" sz="7200"/>
            </a:br>
            <a:br>
              <a:rPr lang="en-IN" altLang="en-GB"/>
            </a:br>
            <a:r>
              <a:rPr lang="en-IN" altLang="en-GB" sz="1400"/>
              <a:t>by</a:t>
            </a:r>
            <a:br>
              <a:rPr lang="en-IN" altLang="en-GB" sz="1400"/>
            </a:br>
            <a:br>
              <a:rPr lang="en-IN" altLang="en-GB" sz="2800"/>
            </a:br>
            <a:r>
              <a:rPr lang="en-IN" altLang="en-GB" sz="3600" b="1"/>
              <a:t>BlackHats</a:t>
            </a:r>
            <a:br>
              <a:rPr lang="en-IN" altLang="en-GB" sz="3600" b="1"/>
            </a:br>
            <a:br>
              <a:rPr lang="en-IN" altLang="en-GB" sz="2800"/>
            </a:br>
            <a:r>
              <a:rPr lang="en-IN" altLang="en-GB" sz="3600"/>
              <a:t>Santhosh Bharati &amp; Ragul J C</a:t>
            </a:r>
            <a:endParaRPr lang="en-IN" altLang="en-GB"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6057900" y="1329055"/>
            <a:ext cx="4986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4000"/>
              <a:t>Problem Statement</a:t>
            </a:r>
            <a:endParaRPr lang="en-IN" altLang="en-GB" sz="4000"/>
          </a:p>
        </p:txBody>
      </p:sp>
      <p:sp>
        <p:nvSpPr>
          <p:cNvPr id="10" name="Text Box 9"/>
          <p:cNvSpPr txBox="1"/>
          <p:nvPr/>
        </p:nvSpPr>
        <p:spPr>
          <a:xfrm>
            <a:off x="6057900" y="2537460"/>
            <a:ext cx="571881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Travelling during COVID situation</a:t>
            </a:r>
            <a:endParaRPr lang="en-GB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Places with high</a:t>
            </a:r>
            <a:r>
              <a:rPr lang="en-GB" altLang="en-US" sz="2400"/>
              <a:t> risk</a:t>
            </a:r>
            <a:r>
              <a:rPr lang="en-IN" altLang="en-GB" sz="2400"/>
              <a:t>s</a:t>
            </a:r>
            <a:r>
              <a:rPr lang="en-GB" altLang="en-US" sz="2400"/>
              <a:t> </a:t>
            </a:r>
            <a:r>
              <a:rPr lang="en-IN" altLang="en-GB" sz="2400"/>
              <a:t>of</a:t>
            </a:r>
            <a:r>
              <a:rPr lang="en-GB" altLang="en-US" sz="2400"/>
              <a:t> crowd</a:t>
            </a:r>
            <a:r>
              <a:rPr lang="en-IN" altLang="en-GB" sz="2400"/>
              <a:t>.</a:t>
            </a: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>
                <a:sym typeface="+mn-ea"/>
              </a:rPr>
              <a:t>E</a:t>
            </a:r>
            <a:r>
              <a:rPr lang="en-GB" altLang="en-US" sz="2400">
                <a:sym typeface="+mn-ea"/>
              </a:rPr>
              <a:t>conomical way to estimate the size of a crowd</a:t>
            </a:r>
            <a:r>
              <a:rPr lang="en-IN" altLang="en-GB" sz="2400">
                <a:sym typeface="+mn-ea"/>
              </a:rPr>
              <a:t>.</a:t>
            </a:r>
            <a:endParaRPr lang="en-IN" altLang="en-GB" sz="24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>
                <a:sym typeface="+mn-ea"/>
              </a:rPr>
              <a:t>Notify user in realtime</a:t>
            </a:r>
            <a:r>
              <a:rPr lang="en-GB" altLang="en-US" sz="2400">
                <a:sym typeface="+mn-ea"/>
              </a:rPr>
              <a:t> </a:t>
            </a:r>
            <a:endParaRPr lang="en-IN" altLang="en-GB" sz="24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" y="-1905"/>
            <a:ext cx="6104255" cy="68668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rcRect r="-309" b="5526"/>
          <a:stretch>
            <a:fillRect/>
          </a:stretch>
        </p:blipFill>
        <p:spPr>
          <a:xfrm>
            <a:off x="7136130" y="3810"/>
            <a:ext cx="5072380" cy="685101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655320" y="896620"/>
            <a:ext cx="5257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4000"/>
              <a:t>Propsal of solution</a:t>
            </a:r>
            <a:endParaRPr lang="en-IN" altLang="en-GB" sz="4000"/>
          </a:p>
        </p:txBody>
      </p:sp>
      <p:sp>
        <p:nvSpPr>
          <p:cNvPr id="8" name="Text Box 7"/>
          <p:cNvSpPr txBox="1"/>
          <p:nvPr/>
        </p:nvSpPr>
        <p:spPr>
          <a:xfrm>
            <a:off x="579755" y="2200910"/>
            <a:ext cx="59010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Estimate crowd size with CO2 meter</a:t>
            </a: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Associate with dealers for installation and receiving data</a:t>
            </a: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alt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/>
              <a:t>Notify users in real time regarding safety</a:t>
            </a:r>
            <a:endParaRPr lang="en-IN" altLang="en-GB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776" y="1396289"/>
            <a:ext cx="7887654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dirty="0">
                <a:cs typeface="Calibri Light" panose="020F0302020204030204"/>
              </a:rPr>
              <a:t>Apparatus for measuring CO2 levels</a:t>
            </a:r>
            <a:endParaRPr lang="en-US" sz="4000" b="1" kern="1200" dirty="0">
              <a:latin typeface="+mj-lt"/>
              <a:cs typeface="Calibri Light" panose="020F0302020204030204"/>
            </a:endParaRPr>
          </a:p>
        </p:txBody>
      </p:sp>
      <p:sp>
        <p:nvSpPr>
          <p:cNvPr id="16" name="Content Placeholder 16"/>
          <p:cNvSpPr>
            <a:spLocks noGrp="1"/>
          </p:cNvSpPr>
          <p:nvPr>
            <p:ph idx="1"/>
          </p:nvPr>
        </p:nvSpPr>
        <p:spPr>
          <a:xfrm>
            <a:off x="805542" y="2871982"/>
            <a:ext cx="6159918" cy="30410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/>
              <a:t>MQ135 </a:t>
            </a:r>
            <a:r>
              <a:rPr lang="en-US" sz="2400" dirty="0"/>
              <a:t>type sensors</a:t>
            </a:r>
            <a:r>
              <a:rPr lang="en-US" sz="2400" dirty="0">
                <a:ea typeface="+mn-lt"/>
                <a:cs typeface="+mn-lt"/>
              </a:rPr>
              <a:t> to measure CO2 levels</a:t>
            </a:r>
            <a:endParaRPr lang="en-US" sz="2400" dirty="0">
              <a:cs typeface="Calibri" panose="020F0502020204030204"/>
            </a:endParaRPr>
          </a:p>
          <a:p>
            <a:r>
              <a:rPr lang="en-US" sz="2400" dirty="0">
                <a:ea typeface="+mn-lt"/>
                <a:cs typeface="+mn-lt"/>
              </a:rPr>
              <a:t>Cost can be reduced by modifying the meter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Is installed at closed spaces/areas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The data collected is stored in a database</a:t>
            </a:r>
            <a:endParaRPr lang="en-US" sz="2400" dirty="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</p:txBody>
      </p:sp>
      <p:sp>
        <p:nvSpPr>
          <p:cNvPr id="52" name="Freeform: Shape 5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525108" y="1"/>
            <a:ext cx="4666892" cy="3612937"/>
          </a:xfrm>
          <a:custGeom>
            <a:avLst/>
            <a:gdLst>
              <a:gd name="connsiteX0" fmla="*/ 192227 w 4666892"/>
              <a:gd name="connsiteY0" fmla="*/ 0 h 3612937"/>
              <a:gd name="connsiteX1" fmla="*/ 4666892 w 4666892"/>
              <a:gd name="connsiteY1" fmla="*/ 0 h 3612937"/>
              <a:gd name="connsiteX2" fmla="*/ 4666892 w 4666892"/>
              <a:gd name="connsiteY2" fmla="*/ 2643684 h 3612937"/>
              <a:gd name="connsiteX3" fmla="*/ 4657487 w 4666892"/>
              <a:gd name="connsiteY3" fmla="*/ 2656262 h 3612937"/>
              <a:gd name="connsiteX4" fmla="*/ 2628900 w 4666892"/>
              <a:gd name="connsiteY4" fmla="*/ 3612937 h 3612937"/>
              <a:gd name="connsiteX5" fmla="*/ 0 w 4666892"/>
              <a:gd name="connsiteY5" fmla="*/ 984037 h 3612937"/>
              <a:gd name="connsiteX6" fmla="*/ 118190 w 4666892"/>
              <a:gd name="connsiteY6" fmla="*/ 202283 h 361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612937">
                <a:moveTo>
                  <a:pt x="192227" y="0"/>
                </a:moveTo>
                <a:lnTo>
                  <a:pt x="4666892" y="0"/>
                </a:lnTo>
                <a:lnTo>
                  <a:pt x="4666892" y="2643684"/>
                </a:lnTo>
                <a:lnTo>
                  <a:pt x="4657487" y="2656262"/>
                </a:lnTo>
                <a:cubicBezTo>
                  <a:pt x="4175308" y="3240527"/>
                  <a:pt x="3445594" y="3612937"/>
                  <a:pt x="2628900" y="3612937"/>
                </a:cubicBezTo>
                <a:cubicBezTo>
                  <a:pt x="1176999" y="3612937"/>
                  <a:pt x="0" y="2435938"/>
                  <a:pt x="0" y="984037"/>
                </a:cubicBezTo>
                <a:cubicBezTo>
                  <a:pt x="0" y="711806"/>
                  <a:pt x="41379" y="449239"/>
                  <a:pt x="118190" y="2022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39"/>
          <p:cNvPicPr>
            <a:picLocks noChangeAspect="1"/>
          </p:cNvPicPr>
          <p:nvPr/>
        </p:nvPicPr>
        <p:blipFill rotWithShape="1">
          <a:blip r:embed="rId1"/>
          <a:srcRect l="3055" r="-1" b="-1"/>
          <a:stretch>
            <a:fillRect/>
          </a:stretch>
        </p:blipFill>
        <p:spPr>
          <a:xfrm>
            <a:off x="7689829" y="10"/>
            <a:ext cx="4502173" cy="3448209"/>
          </a:xfrm>
          <a:custGeom>
            <a:avLst/>
            <a:gdLst/>
            <a:ahLst/>
            <a:cxnLst/>
            <a:rect l="l" t="t" r="r" b="b"/>
            <a:pathLst>
              <a:path w="4502173" h="3448219">
                <a:moveTo>
                  <a:pt x="205627" y="0"/>
                </a:moveTo>
                <a:lnTo>
                  <a:pt x="4502173" y="0"/>
                </a:lnTo>
                <a:lnTo>
                  <a:pt x="4502173" y="2368934"/>
                </a:lnTo>
                <a:lnTo>
                  <a:pt x="4365663" y="2551486"/>
                </a:lnTo>
                <a:cubicBezTo>
                  <a:pt x="3913696" y="3099144"/>
                  <a:pt x="3229704" y="3448219"/>
                  <a:pt x="2464181" y="3448219"/>
                </a:cubicBezTo>
                <a:cubicBezTo>
                  <a:pt x="1103251" y="3448219"/>
                  <a:pt x="0" y="2344968"/>
                  <a:pt x="0" y="984038"/>
                </a:cubicBezTo>
                <a:cubicBezTo>
                  <a:pt x="0" y="643806"/>
                  <a:pt x="68954" y="319678"/>
                  <a:pt x="193648" y="24867"/>
                </a:cubicBezTo>
                <a:close/>
              </a:path>
            </a:pathLst>
          </a:custGeom>
        </p:spPr>
      </p:pic>
      <p:sp>
        <p:nvSpPr>
          <p:cNvPr id="54" name="Freeform: Shape 5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A picture containing electronics&#10;&#10;Description automatically generated"/>
          <p:cNvPicPr>
            <a:picLocks noChangeAspect="1"/>
          </p:cNvPicPr>
          <p:nvPr/>
        </p:nvPicPr>
        <p:blipFill rotWithShape="1">
          <a:blip r:embed="rId2"/>
          <a:srcRect t="5712" r="1" b="13198"/>
          <a:stretch>
            <a:fillRect/>
          </a:stretch>
        </p:blipFill>
        <p:spPr>
          <a:xfrm>
            <a:off x="8768827" y="4082141"/>
            <a:ext cx="3423175" cy="2775859"/>
          </a:xfrm>
          <a:custGeom>
            <a:avLst/>
            <a:gdLst/>
            <a:ahLst/>
            <a:cxnLst/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8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2" name="Group 182"/>
          <p:cNvGrpSpPr>
            <a:grpSpLocks noGrp="1" noRot="1" noChangeAspect="1" noMove="1" noResize="1" noUngrp="1"/>
          </p:cNvGrpSpPr>
          <p:nvPr/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84" name="Oval 183"/>
            <p:cNvSpPr/>
            <p:nvPr/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4"/>
            <p:cNvSpPr/>
            <p:nvPr/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/>
            <p:cNvSpPr/>
            <p:nvPr/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8" name="Oval 187"/>
            <p:cNvSpPr/>
            <p:nvPr/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0" name="Picture 160" descr="A picture containing person, indoor, blur&#10;&#10;Description automatically generated"/>
          <p:cNvPicPr>
            <a:picLocks noChangeAspect="1"/>
          </p:cNvPicPr>
          <p:nvPr/>
        </p:nvPicPr>
        <p:blipFill rotWithShape="1">
          <a:blip r:embed="rId1"/>
          <a:srcRect l="22884" r="20915" b="5"/>
          <a:stretch>
            <a:fillRect/>
          </a:stretch>
        </p:blipFill>
        <p:spPr>
          <a:xfrm>
            <a:off x="8258673" y="405594"/>
            <a:ext cx="3549663" cy="3157838"/>
          </a:xfrm>
          <a:prstGeom prst="rect">
            <a:avLst/>
          </a:prstGeom>
        </p:spPr>
      </p:pic>
      <p:grpSp>
        <p:nvGrpSpPr>
          <p:cNvPr id="191" name="Group 190"/>
          <p:cNvGrpSpPr>
            <a:grpSpLocks noGrp="1" noRot="1" noChangeAspect="1" noMove="1" noResize="1" noUngrp="1"/>
          </p:cNvGrpSpPr>
          <p:nvPr/>
        </p:nvGrpSpPr>
        <p:grpSpPr>
          <a:xfrm rot="16200000">
            <a:off x="474192" y="584794"/>
            <a:ext cx="304800" cy="429768"/>
            <a:chOff x="215328" y="-46937"/>
            <a:chExt cx="304800" cy="2773841"/>
          </a:xfrm>
        </p:grpSpPr>
        <p:cxnSp>
          <p:nvCxnSpPr>
            <p:cNvPr id="192" name="Straight Connector 191"/>
            <p:cNvCxnSpPr/>
            <p:nvPr/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1" name="Picture 161" descr="A picture containing text&#10;&#10;Description automatically generated"/>
          <p:cNvPicPr>
            <a:picLocks noChangeAspect="1"/>
          </p:cNvPicPr>
          <p:nvPr/>
        </p:nvPicPr>
        <p:blipFill rotWithShape="1">
          <a:blip r:embed="rId2"/>
          <a:srcRect l="22675" r="2640" b="-3"/>
          <a:stretch>
            <a:fillRect/>
          </a:stretch>
        </p:blipFill>
        <p:spPr>
          <a:xfrm>
            <a:off x="4280448" y="406043"/>
            <a:ext cx="3549663" cy="3162873"/>
          </a:xfrm>
          <a:prstGeom prst="rect">
            <a:avLst/>
          </a:prstGeom>
        </p:spPr>
      </p:pic>
      <p:sp>
        <p:nvSpPr>
          <p:cNvPr id="197" name="Rectangle 19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9" name="Group 198"/>
          <p:cNvGrpSpPr>
            <a:grpSpLocks noGrp="1" noRot="1" noChangeAspect="1" noMove="1" noResize="1" noUngrp="1"/>
          </p:cNvGrpSpPr>
          <p:nvPr/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00" name="Straight Connector 199"/>
            <p:cNvCxnSpPr/>
            <p:nvPr/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4" name="Picture 174" descr="A picture containing text, watch&#10;&#10;Description automatically generated"/>
          <p:cNvPicPr>
            <a:picLocks noChangeAspect="1"/>
          </p:cNvPicPr>
          <p:nvPr/>
        </p:nvPicPr>
        <p:blipFill rotWithShape="1">
          <a:blip r:embed="rId3"/>
          <a:srcRect t="5788" r="-2" b="4709"/>
          <a:stretch>
            <a:fillRect/>
          </a:stretch>
        </p:blipFill>
        <p:spPr>
          <a:xfrm>
            <a:off x="305848" y="406043"/>
            <a:ext cx="3549663" cy="3162873"/>
          </a:xfrm>
          <a:prstGeom prst="rect">
            <a:avLst/>
          </a:prstGeom>
        </p:spPr>
      </p:pic>
      <p:sp>
        <p:nvSpPr>
          <p:cNvPr id="205" name="Rectangle 20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7" name="Group 206"/>
          <p:cNvGrpSpPr>
            <a:grpSpLocks noGrp="1" noRot="1" noChangeAspect="1" noMove="1" noResize="1" noUngrp="1"/>
          </p:cNvGrpSpPr>
          <p:nvPr/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08" name="Straight Connector 207"/>
            <p:cNvCxnSpPr/>
            <p:nvPr/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Diagram 4"/>
          <p:cNvGraphicFramePr>
            <a:graphicFrameLocks noGrp="1"/>
          </p:cNvGraphicFramePr>
          <p:nvPr>
            <p:ph idx="4294967295"/>
          </p:nvPr>
        </p:nvGraphicFramePr>
        <p:xfrm>
          <a:off x="1429895" y="3631281"/>
          <a:ext cx="9593650" cy="3055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en-GB">
                <a:cs typeface="Calibri Light" panose="020F0302020204030204"/>
              </a:rPr>
              <a:t>Notifying the user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2000">
                <a:cs typeface="Calibri" panose="020F0502020204030204"/>
              </a:rPr>
              <a:t>Three levels – safe, possible crowd, too crowded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Google API is used for maps and other necessary features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An estimated range of people in the area is shown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The locations where our devices are installed is shown </a:t>
            </a:r>
            <a:endParaRPr lang="en-GB" sz="2000">
              <a:cs typeface="Calibri" panose="020F0502020204030204"/>
            </a:endParaRPr>
          </a:p>
          <a:p>
            <a:r>
              <a:rPr lang="en-GB" sz="2000">
                <a:cs typeface="Calibri" panose="020F0502020204030204"/>
              </a:rPr>
              <a:t>User can also search for a location</a:t>
            </a:r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  <a:p>
            <a:endParaRPr lang="en-GB" sz="2000">
              <a:cs typeface="Calibri" panose="020F0502020204030204"/>
            </a:endParaRPr>
          </a:p>
        </p:txBody>
      </p:sp>
      <p:pic>
        <p:nvPicPr>
          <p:cNvPr id="7" name="Picture 7" descr="A picture containing text, vector graphics, room, gambling house&#10;&#10;Description automatically generated"/>
          <p:cNvPicPr>
            <a:picLocks noChangeAspect="1"/>
          </p:cNvPicPr>
          <p:nvPr/>
        </p:nvPicPr>
        <p:blipFill rotWithShape="1">
          <a:blip r:embed="rId1"/>
          <a:srcRect t="7974" r="-1" b="24434"/>
          <a:stretch>
            <a:fillRect/>
          </a:stretch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2"/>
          <a:srcRect r="20507" b="-1"/>
          <a:stretch>
            <a:fillRect/>
          </a:stretch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pic>
        <p:nvPicPr>
          <p:cNvPr id="8" name="Picture 8" descr="Icon&#10;&#10;Description automatically generated"/>
          <p:cNvPicPr>
            <a:picLocks noChangeAspect="1"/>
          </p:cNvPicPr>
          <p:nvPr/>
        </p:nvPicPr>
        <p:blipFill rotWithShape="1">
          <a:blip r:embed="rId3"/>
          <a:srcRect t="-1817" b="4436"/>
          <a:stretch>
            <a:fillRect/>
          </a:stretch>
        </p:blipFill>
        <p:spPr>
          <a:xfrm>
            <a:off x="2743200" y="1360198"/>
            <a:ext cx="2743200" cy="9577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822</Words>
  <Application>WPS Presentation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Calibri</vt:lpstr>
      <vt:lpstr>Office Theme</vt:lpstr>
      <vt:lpstr>Social Distancing  by  BlackHats  Santhosh Bharati &amp; Ragul J C</vt:lpstr>
      <vt:lpstr>PowerPoint 演示文稿</vt:lpstr>
      <vt:lpstr>PowerPoint 演示文稿</vt:lpstr>
      <vt:lpstr>Apparatus for measuring CO2 levels</vt:lpstr>
      <vt:lpstr>PowerPoint 演示文稿</vt:lpstr>
      <vt:lpstr>Notifying the user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santhosh Bharathi</dc:creator>
  <cp:lastModifiedBy>santhosh Bharathi</cp:lastModifiedBy>
  <cp:revision>6</cp:revision>
  <dcterms:created xsi:type="dcterms:W3CDTF">2021-07-18T07:20:00Z</dcterms:created>
  <dcterms:modified xsi:type="dcterms:W3CDTF">2021-07-18T10:19:25Z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2057-10.2.0.7636</vt:lpwstr>
  </property>
</Properties>
</file>

<file path=docProps/thumbnail.jpeg>
</file>